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59"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7F316C8-42EE-4A53-A0C0-31E9CE709567}" type="datetimeFigureOut">
              <a:rPr lang="en-JM" smtClean="0"/>
              <a:t>30/3/2020</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120AA454-B37D-450E-B30A-EFC2DFB7EDAC}" type="slidenum">
              <a:rPr lang="en-JM" smtClean="0"/>
              <a:t>‹#›</a:t>
            </a:fld>
            <a:endParaRPr lang="en-JM"/>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F316C8-42EE-4A53-A0C0-31E9CE709567}" type="datetimeFigureOut">
              <a:rPr lang="en-JM" smtClean="0"/>
              <a:t>30/3/2020</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120AA454-B37D-450E-B30A-EFC2DFB7EDAC}" type="slidenum">
              <a:rPr lang="en-JM" smtClean="0"/>
              <a:t>‹#›</a:t>
            </a:fld>
            <a:endParaRPr lang="en-JM"/>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F316C8-42EE-4A53-A0C0-31E9CE709567}" type="datetimeFigureOut">
              <a:rPr lang="en-JM" smtClean="0"/>
              <a:t>30/3/2020</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120AA454-B37D-450E-B30A-EFC2DFB7EDAC}" type="slidenum">
              <a:rPr lang="en-JM" smtClean="0"/>
              <a:t>‹#›</a:t>
            </a:fld>
            <a:endParaRPr lang="en-JM"/>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F316C8-42EE-4A53-A0C0-31E9CE709567}" type="datetimeFigureOut">
              <a:rPr lang="en-JM" smtClean="0"/>
              <a:t>30/3/2020</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120AA454-B37D-450E-B30A-EFC2DFB7EDAC}" type="slidenum">
              <a:rPr lang="en-JM" smtClean="0"/>
              <a:t>‹#›</a:t>
            </a:fld>
            <a:endParaRPr lang="en-JM"/>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37F316C8-42EE-4A53-A0C0-31E9CE709567}" type="datetimeFigureOut">
              <a:rPr lang="en-JM" smtClean="0"/>
              <a:t>30/3/2020</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120AA454-B37D-450E-B30A-EFC2DFB7EDAC}" type="slidenum">
              <a:rPr lang="en-JM" smtClean="0"/>
              <a:t>‹#›</a:t>
            </a:fld>
            <a:endParaRPr lang="en-JM"/>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7F316C8-42EE-4A53-A0C0-31E9CE709567}" type="datetimeFigureOut">
              <a:rPr lang="en-JM" smtClean="0"/>
              <a:t>30/3/2020</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120AA454-B37D-450E-B30A-EFC2DFB7EDAC}" type="slidenum">
              <a:rPr lang="en-JM" smtClean="0"/>
              <a:t>‹#›</a:t>
            </a:fld>
            <a:endParaRPr lang="en-JM"/>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7F316C8-42EE-4A53-A0C0-31E9CE709567}" type="datetimeFigureOut">
              <a:rPr lang="en-JM" smtClean="0"/>
              <a:t>30/3/2020</a:t>
            </a:fld>
            <a:endParaRPr lang="en-JM"/>
          </a:p>
        </p:txBody>
      </p:sp>
      <p:sp>
        <p:nvSpPr>
          <p:cNvPr id="8" name="Footer Placeholder 7"/>
          <p:cNvSpPr>
            <a:spLocks noGrp="1"/>
          </p:cNvSpPr>
          <p:nvPr>
            <p:ph type="ftr" sz="quarter" idx="11"/>
          </p:nvPr>
        </p:nvSpPr>
        <p:spPr/>
        <p:txBody>
          <a:bodyPr/>
          <a:lstStyle/>
          <a:p>
            <a:endParaRPr lang="en-JM"/>
          </a:p>
        </p:txBody>
      </p:sp>
      <p:sp>
        <p:nvSpPr>
          <p:cNvPr id="9" name="Slide Number Placeholder 8"/>
          <p:cNvSpPr>
            <a:spLocks noGrp="1"/>
          </p:cNvSpPr>
          <p:nvPr>
            <p:ph type="sldNum" sz="quarter" idx="12"/>
          </p:nvPr>
        </p:nvSpPr>
        <p:spPr/>
        <p:txBody>
          <a:bodyPr/>
          <a:lstStyle/>
          <a:p>
            <a:fld id="{120AA454-B37D-450E-B30A-EFC2DFB7EDAC}" type="slidenum">
              <a:rPr lang="en-JM" smtClean="0"/>
              <a:t>‹#›</a:t>
            </a:fld>
            <a:endParaRPr lang="en-JM"/>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F316C8-42EE-4A53-A0C0-31E9CE709567}" type="datetimeFigureOut">
              <a:rPr lang="en-JM" smtClean="0"/>
              <a:t>30/3/2020</a:t>
            </a:fld>
            <a:endParaRPr lang="en-JM"/>
          </a:p>
        </p:txBody>
      </p:sp>
      <p:sp>
        <p:nvSpPr>
          <p:cNvPr id="4" name="Footer Placeholder 3"/>
          <p:cNvSpPr>
            <a:spLocks noGrp="1"/>
          </p:cNvSpPr>
          <p:nvPr>
            <p:ph type="ftr" sz="quarter" idx="11"/>
          </p:nvPr>
        </p:nvSpPr>
        <p:spPr/>
        <p:txBody>
          <a:bodyPr/>
          <a:lstStyle/>
          <a:p>
            <a:endParaRPr lang="en-JM"/>
          </a:p>
        </p:txBody>
      </p:sp>
      <p:sp>
        <p:nvSpPr>
          <p:cNvPr id="5" name="Slide Number Placeholder 4"/>
          <p:cNvSpPr>
            <a:spLocks noGrp="1"/>
          </p:cNvSpPr>
          <p:nvPr>
            <p:ph type="sldNum" sz="quarter" idx="12"/>
          </p:nvPr>
        </p:nvSpPr>
        <p:spPr/>
        <p:txBody>
          <a:bodyPr/>
          <a:lstStyle/>
          <a:p>
            <a:fld id="{120AA454-B37D-450E-B30A-EFC2DFB7EDAC}" type="slidenum">
              <a:rPr lang="en-JM" smtClean="0"/>
              <a:t>‹#›</a:t>
            </a:fld>
            <a:endParaRPr lang="en-JM"/>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F316C8-42EE-4A53-A0C0-31E9CE709567}" type="datetimeFigureOut">
              <a:rPr lang="en-JM" smtClean="0"/>
              <a:t>30/3/2020</a:t>
            </a:fld>
            <a:endParaRPr lang="en-JM"/>
          </a:p>
        </p:txBody>
      </p:sp>
      <p:sp>
        <p:nvSpPr>
          <p:cNvPr id="3" name="Footer Placeholder 2"/>
          <p:cNvSpPr>
            <a:spLocks noGrp="1"/>
          </p:cNvSpPr>
          <p:nvPr>
            <p:ph type="ftr" sz="quarter" idx="11"/>
          </p:nvPr>
        </p:nvSpPr>
        <p:spPr/>
        <p:txBody>
          <a:bodyPr/>
          <a:lstStyle/>
          <a:p>
            <a:endParaRPr lang="en-JM"/>
          </a:p>
        </p:txBody>
      </p:sp>
      <p:sp>
        <p:nvSpPr>
          <p:cNvPr id="4" name="Slide Number Placeholder 3"/>
          <p:cNvSpPr>
            <a:spLocks noGrp="1"/>
          </p:cNvSpPr>
          <p:nvPr>
            <p:ph type="sldNum" sz="quarter" idx="12"/>
          </p:nvPr>
        </p:nvSpPr>
        <p:spPr/>
        <p:txBody>
          <a:bodyPr/>
          <a:lstStyle/>
          <a:p>
            <a:fld id="{120AA454-B37D-450E-B30A-EFC2DFB7EDAC}" type="slidenum">
              <a:rPr lang="en-JM" smtClean="0"/>
              <a:t>‹#›</a:t>
            </a:fld>
            <a:endParaRPr lang="en-JM"/>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37F316C8-42EE-4A53-A0C0-31E9CE709567}" type="datetimeFigureOut">
              <a:rPr lang="en-JM" smtClean="0"/>
              <a:t>30/3/2020</a:t>
            </a:fld>
            <a:endParaRPr lang="en-JM"/>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JM"/>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120AA454-B37D-450E-B30A-EFC2DFB7EDAC}" type="slidenum">
              <a:rPr lang="en-JM" smtClean="0"/>
              <a:t>‹#›</a:t>
            </a:fld>
            <a:endParaRPr lang="en-JM"/>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F316C8-42EE-4A53-A0C0-31E9CE709567}" type="datetimeFigureOut">
              <a:rPr lang="en-JM" smtClean="0"/>
              <a:t>30/3/2020</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120AA454-B37D-450E-B30A-EFC2DFB7EDAC}" type="slidenum">
              <a:rPr lang="en-JM" smtClean="0"/>
              <a:t>‹#›</a:t>
            </a:fld>
            <a:endParaRPr lang="en-JM"/>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37F316C8-42EE-4A53-A0C0-31E9CE709567}" type="datetimeFigureOut">
              <a:rPr lang="en-JM" smtClean="0"/>
              <a:t>30/3/2020</a:t>
            </a:fld>
            <a:endParaRPr lang="en-JM"/>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JM"/>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120AA454-B37D-450E-B30A-EFC2DFB7EDAC}" type="slidenum">
              <a:rPr lang="en-JM" smtClean="0"/>
              <a:t>‹#›</a:t>
            </a:fld>
            <a:endParaRPr lang="en-JM"/>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youtube.com/watch?v=-ZnD0AGqQ7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JM" dirty="0" smtClean="0"/>
              <a:t>The Adventures of Big Rat </a:t>
            </a:r>
            <a:endParaRPr lang="en-JM" dirty="0"/>
          </a:p>
        </p:txBody>
      </p:sp>
      <p:sp>
        <p:nvSpPr>
          <p:cNvPr id="3" name="Subtitle 2"/>
          <p:cNvSpPr>
            <a:spLocks noGrp="1"/>
          </p:cNvSpPr>
          <p:nvPr>
            <p:ph type="subTitle" idx="1"/>
          </p:nvPr>
        </p:nvSpPr>
        <p:spPr/>
        <p:txBody>
          <a:bodyPr/>
          <a:lstStyle/>
          <a:p>
            <a:r>
              <a:rPr lang="en-JM" dirty="0" smtClean="0"/>
              <a:t>Week 2-3 </a:t>
            </a:r>
            <a:endParaRPr lang="en-JM"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3571875"/>
            <a:ext cx="3059832" cy="328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3168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Activity 2</a:t>
            </a:r>
            <a:endParaRPr lang="en-JM" dirty="0"/>
          </a:p>
        </p:txBody>
      </p:sp>
      <p:sp>
        <p:nvSpPr>
          <p:cNvPr id="3" name="Content Placeholder 2"/>
          <p:cNvSpPr>
            <a:spLocks noGrp="1"/>
          </p:cNvSpPr>
          <p:nvPr>
            <p:ph idx="1"/>
          </p:nvPr>
        </p:nvSpPr>
        <p:spPr>
          <a:xfrm>
            <a:off x="323528" y="1100628"/>
            <a:ext cx="8020372" cy="3579849"/>
          </a:xfrm>
        </p:spPr>
        <p:txBody>
          <a:bodyPr>
            <a:noAutofit/>
          </a:bodyPr>
          <a:lstStyle/>
          <a:p>
            <a:r>
              <a:rPr lang="en-JM" sz="3600" dirty="0" smtClean="0"/>
              <a:t>Identify 10 characters from the novel and write adjectives to describe them. In your descriptions, </a:t>
            </a:r>
            <a:r>
              <a:rPr lang="en-JM" sz="3600" dirty="0"/>
              <a:t> </a:t>
            </a:r>
            <a:r>
              <a:rPr lang="en-JM" sz="3600" dirty="0" smtClean="0"/>
              <a:t>state whether direct or indirect characterization was employed by the author in order for you to draw this conclusion. </a:t>
            </a:r>
            <a:endParaRPr lang="en-JM" sz="3600" dirty="0"/>
          </a:p>
        </p:txBody>
      </p:sp>
    </p:spTree>
    <p:extLst>
      <p:ext uri="{BB962C8B-B14F-4D97-AF65-F5344CB8AC3E}">
        <p14:creationId xmlns:p14="http://schemas.microsoft.com/office/powerpoint/2010/main" val="1237381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Learning objectives: </a:t>
            </a:r>
            <a:endParaRPr lang="en-JM" dirty="0"/>
          </a:p>
        </p:txBody>
      </p:sp>
      <p:sp>
        <p:nvSpPr>
          <p:cNvPr id="3" name="Content Placeholder 2"/>
          <p:cNvSpPr>
            <a:spLocks noGrp="1"/>
          </p:cNvSpPr>
          <p:nvPr>
            <p:ph idx="1"/>
          </p:nvPr>
        </p:nvSpPr>
        <p:spPr/>
        <p:txBody>
          <a:bodyPr>
            <a:normAutofit fontScale="92500" lnSpcReduction="20000"/>
          </a:bodyPr>
          <a:lstStyle/>
          <a:p>
            <a:pPr marL="457200" indent="-457200">
              <a:buFont typeface="Arial" pitchFamily="34" charset="0"/>
              <a:buChar char="•"/>
            </a:pPr>
            <a:r>
              <a:rPr lang="en-JM" sz="3200" dirty="0" smtClean="0"/>
              <a:t>Differentiate between themes and Characterization:</a:t>
            </a:r>
          </a:p>
          <a:p>
            <a:pPr marL="457200" indent="-457200">
              <a:buFont typeface="Arial" pitchFamily="34" charset="0"/>
              <a:buChar char="•"/>
            </a:pPr>
            <a:r>
              <a:rPr lang="en-JM" sz="3200" dirty="0" smtClean="0"/>
              <a:t>Discuss at least three themes evident in the novel :</a:t>
            </a:r>
          </a:p>
          <a:p>
            <a:pPr marL="457200" indent="-457200">
              <a:buFont typeface="Arial" pitchFamily="34" charset="0"/>
              <a:buChar char="•"/>
            </a:pPr>
            <a:r>
              <a:rPr lang="en-JM" sz="3200" dirty="0" smtClean="0"/>
              <a:t>Distinguish between direct and indirect characterization:</a:t>
            </a:r>
          </a:p>
          <a:p>
            <a:pPr marL="457200" indent="-457200">
              <a:buFont typeface="Arial" pitchFamily="34" charset="0"/>
              <a:buChar char="•"/>
            </a:pPr>
            <a:r>
              <a:rPr lang="en-JM" sz="3200" dirty="0" smtClean="0"/>
              <a:t>Complete activities related to themes and characterization:</a:t>
            </a:r>
          </a:p>
          <a:p>
            <a:endParaRPr lang="en-JM" dirty="0" smtClean="0"/>
          </a:p>
          <a:p>
            <a:endParaRPr lang="en-JM" dirty="0"/>
          </a:p>
        </p:txBody>
      </p:sp>
    </p:spTree>
    <p:extLst>
      <p:ext uri="{BB962C8B-B14F-4D97-AF65-F5344CB8AC3E}">
        <p14:creationId xmlns:p14="http://schemas.microsoft.com/office/powerpoint/2010/main" val="785591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What is A theme? </a:t>
            </a:r>
            <a:endParaRPr lang="en-JM" dirty="0"/>
          </a:p>
        </p:txBody>
      </p:sp>
      <p:sp>
        <p:nvSpPr>
          <p:cNvPr id="3" name="Content Placeholder 2"/>
          <p:cNvSpPr>
            <a:spLocks noGrp="1"/>
          </p:cNvSpPr>
          <p:nvPr>
            <p:ph idx="1"/>
          </p:nvPr>
        </p:nvSpPr>
        <p:spPr>
          <a:xfrm>
            <a:off x="251520" y="1100628"/>
            <a:ext cx="8784976" cy="4200580"/>
          </a:xfrm>
        </p:spPr>
        <p:txBody>
          <a:bodyPr/>
          <a:lstStyle/>
          <a:p>
            <a:r>
              <a:rPr lang="en-JM" sz="3200" b="0" dirty="0">
                <a:solidFill>
                  <a:srgbClr val="000000"/>
                </a:solidFill>
                <a:latin typeface="Lato"/>
              </a:rPr>
              <a:t>A literary theme is the main idea or underlying meaning a writer explores in a novel, short story, or other literary work. The theme of a story can be conveyed using characters, setting, dialogue, plot, or a combination of all of these elements</a:t>
            </a:r>
            <a:r>
              <a:rPr lang="en-JM" b="0" dirty="0">
                <a:solidFill>
                  <a:srgbClr val="000000"/>
                </a:solidFill>
                <a:latin typeface="Lato"/>
              </a:rPr>
              <a:t>.</a:t>
            </a:r>
            <a:endParaRPr lang="en-JM" dirty="0"/>
          </a:p>
        </p:txBody>
      </p:sp>
    </p:spTree>
    <p:extLst>
      <p:ext uri="{BB962C8B-B14F-4D97-AF65-F5344CB8AC3E}">
        <p14:creationId xmlns:p14="http://schemas.microsoft.com/office/powerpoint/2010/main" val="1273318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Examples of Themes</a:t>
            </a:r>
            <a:endParaRPr lang="en-JM" dirty="0"/>
          </a:p>
        </p:txBody>
      </p:sp>
      <p:sp>
        <p:nvSpPr>
          <p:cNvPr id="3" name="Content Placeholder 2"/>
          <p:cNvSpPr>
            <a:spLocks noGrp="1"/>
          </p:cNvSpPr>
          <p:nvPr>
            <p:ph idx="1"/>
          </p:nvPr>
        </p:nvSpPr>
        <p:spPr>
          <a:xfrm>
            <a:off x="822960" y="1100628"/>
            <a:ext cx="7520940" cy="4056564"/>
          </a:xfrm>
        </p:spPr>
        <p:txBody>
          <a:bodyPr>
            <a:normAutofit/>
          </a:bodyPr>
          <a:lstStyle/>
          <a:p>
            <a:pPr fontAlgn="base"/>
            <a:r>
              <a:rPr lang="en-JM" sz="2800" b="0" dirty="0">
                <a:solidFill>
                  <a:srgbClr val="000000"/>
                </a:solidFill>
                <a:latin typeface="Lato"/>
              </a:rPr>
              <a:t>Six common themes in literature are:</a:t>
            </a:r>
          </a:p>
          <a:p>
            <a:pPr fontAlgn="base">
              <a:buFont typeface="+mj-lt"/>
              <a:buAutoNum type="arabicPeriod"/>
            </a:pPr>
            <a:r>
              <a:rPr lang="en-JM" sz="2800" b="0" dirty="0">
                <a:solidFill>
                  <a:srgbClr val="000000"/>
                </a:solidFill>
                <a:latin typeface="Lato"/>
              </a:rPr>
              <a:t>Good vs. evil</a:t>
            </a:r>
          </a:p>
          <a:p>
            <a:pPr fontAlgn="base">
              <a:buFont typeface="+mj-lt"/>
              <a:buAutoNum type="arabicPeriod"/>
            </a:pPr>
            <a:r>
              <a:rPr lang="en-JM" sz="2800" b="0" dirty="0">
                <a:solidFill>
                  <a:srgbClr val="000000"/>
                </a:solidFill>
                <a:latin typeface="Lato"/>
              </a:rPr>
              <a:t>Love</a:t>
            </a:r>
          </a:p>
          <a:p>
            <a:pPr fontAlgn="base">
              <a:buFont typeface="+mj-lt"/>
              <a:buAutoNum type="arabicPeriod"/>
            </a:pPr>
            <a:r>
              <a:rPr lang="en-JM" sz="2800" b="0" dirty="0">
                <a:solidFill>
                  <a:srgbClr val="000000"/>
                </a:solidFill>
                <a:latin typeface="Lato"/>
              </a:rPr>
              <a:t>Redemption</a:t>
            </a:r>
          </a:p>
          <a:p>
            <a:pPr fontAlgn="base">
              <a:buFont typeface="+mj-lt"/>
              <a:buAutoNum type="arabicPeriod"/>
            </a:pPr>
            <a:r>
              <a:rPr lang="en-JM" sz="2800" b="0" dirty="0">
                <a:solidFill>
                  <a:srgbClr val="000000"/>
                </a:solidFill>
                <a:latin typeface="Lato"/>
              </a:rPr>
              <a:t>Courage and perseverance</a:t>
            </a:r>
          </a:p>
          <a:p>
            <a:pPr fontAlgn="base">
              <a:buFont typeface="+mj-lt"/>
              <a:buAutoNum type="arabicPeriod"/>
            </a:pPr>
            <a:r>
              <a:rPr lang="en-JM" sz="2800" b="0" dirty="0">
                <a:solidFill>
                  <a:srgbClr val="000000"/>
                </a:solidFill>
                <a:latin typeface="Lato"/>
              </a:rPr>
              <a:t>Coming of age</a:t>
            </a:r>
          </a:p>
          <a:p>
            <a:pPr fontAlgn="base">
              <a:buFont typeface="+mj-lt"/>
              <a:buAutoNum type="arabicPeriod"/>
            </a:pPr>
            <a:r>
              <a:rPr lang="en-JM" sz="2800" b="0" dirty="0">
                <a:solidFill>
                  <a:srgbClr val="000000"/>
                </a:solidFill>
                <a:latin typeface="Lato"/>
              </a:rPr>
              <a:t>Revenge</a:t>
            </a:r>
          </a:p>
          <a:p>
            <a:endParaRPr lang="en-JM" dirty="0"/>
          </a:p>
        </p:txBody>
      </p:sp>
      <p:sp>
        <p:nvSpPr>
          <p:cNvPr id="4" name="Rectangle 3"/>
          <p:cNvSpPr/>
          <p:nvPr/>
        </p:nvSpPr>
        <p:spPr>
          <a:xfrm>
            <a:off x="4283968" y="5805264"/>
            <a:ext cx="4572000" cy="923330"/>
          </a:xfrm>
          <a:prstGeom prst="rect">
            <a:avLst/>
          </a:prstGeom>
        </p:spPr>
        <p:txBody>
          <a:bodyPr>
            <a:spAutoFit/>
          </a:bodyPr>
          <a:lstStyle/>
          <a:p>
            <a:r>
              <a:rPr lang="en-JM" b="0" i="0" dirty="0" smtClean="0">
                <a:effectLst/>
                <a:latin typeface="Arial"/>
              </a:rPr>
              <a:t>NB: Theme is defined as a </a:t>
            </a:r>
            <a:r>
              <a:rPr lang="en-JM" b="0" i="0" u="none" strike="noStrike" dirty="0" smtClean="0">
                <a:effectLst/>
                <a:latin typeface="Arial"/>
              </a:rPr>
              <a:t>main idea</a:t>
            </a:r>
            <a:r>
              <a:rPr lang="en-JM" b="0" i="0" dirty="0" smtClean="0">
                <a:effectLst/>
                <a:latin typeface="Arial"/>
              </a:rPr>
              <a:t> or an underlying meaning of a literary work, which may be stated directly or indirectly.</a:t>
            </a:r>
            <a:endParaRPr lang="en-JM" dirty="0"/>
          </a:p>
        </p:txBody>
      </p:sp>
    </p:spTree>
    <p:extLst>
      <p:ext uri="{BB962C8B-B14F-4D97-AF65-F5344CB8AC3E}">
        <p14:creationId xmlns:p14="http://schemas.microsoft.com/office/powerpoint/2010/main" val="3200724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Themes In the Adventures of Big Rat </a:t>
            </a:r>
            <a:endParaRPr lang="en-JM" dirty="0"/>
          </a:p>
        </p:txBody>
      </p:sp>
      <p:sp>
        <p:nvSpPr>
          <p:cNvPr id="3" name="Content Placeholder 2"/>
          <p:cNvSpPr>
            <a:spLocks noGrp="1"/>
          </p:cNvSpPr>
          <p:nvPr>
            <p:ph idx="1"/>
          </p:nvPr>
        </p:nvSpPr>
        <p:spPr/>
        <p:txBody>
          <a:bodyPr>
            <a:normAutofit/>
          </a:bodyPr>
          <a:lstStyle/>
          <a:p>
            <a:pPr>
              <a:buFont typeface="Arial" pitchFamily="34" charset="0"/>
              <a:buChar char="•"/>
            </a:pPr>
            <a:r>
              <a:rPr lang="en-JM" sz="2400" dirty="0" smtClean="0"/>
              <a:t>Love and family relationship </a:t>
            </a:r>
          </a:p>
          <a:p>
            <a:pPr>
              <a:buFont typeface="Arial" pitchFamily="34" charset="0"/>
              <a:buChar char="•"/>
            </a:pPr>
            <a:r>
              <a:rPr lang="en-JM" sz="2400" dirty="0" smtClean="0"/>
              <a:t>Abuse </a:t>
            </a:r>
          </a:p>
          <a:p>
            <a:pPr>
              <a:buFont typeface="Arial" pitchFamily="34" charset="0"/>
              <a:buChar char="•"/>
            </a:pPr>
            <a:r>
              <a:rPr lang="en-JM" sz="2400" dirty="0" smtClean="0"/>
              <a:t>Determination </a:t>
            </a:r>
          </a:p>
          <a:p>
            <a:pPr>
              <a:buFont typeface="Arial" pitchFamily="34" charset="0"/>
              <a:buChar char="•"/>
            </a:pPr>
            <a:r>
              <a:rPr lang="en-JM" sz="2400" dirty="0" smtClean="0"/>
              <a:t>Poverty</a:t>
            </a:r>
          </a:p>
          <a:p>
            <a:endParaRPr lang="en-JM" sz="2400" dirty="0"/>
          </a:p>
          <a:p>
            <a:r>
              <a:rPr lang="en-JM" sz="2400" dirty="0" smtClean="0"/>
              <a:t>Activity : Examine the themes above and write a paragraph on how each theme is evident in the novel.  </a:t>
            </a:r>
            <a:endParaRPr lang="en-JM" sz="2400" dirty="0"/>
          </a:p>
        </p:txBody>
      </p:sp>
    </p:spTree>
    <p:extLst>
      <p:ext uri="{BB962C8B-B14F-4D97-AF65-F5344CB8AC3E}">
        <p14:creationId xmlns:p14="http://schemas.microsoft.com/office/powerpoint/2010/main" val="4711520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sz="3600" dirty="0" smtClean="0"/>
              <a:t>Defining Characterization </a:t>
            </a:r>
            <a:endParaRPr lang="en-JM" sz="3600" dirty="0"/>
          </a:p>
        </p:txBody>
      </p:sp>
      <p:sp>
        <p:nvSpPr>
          <p:cNvPr id="3" name="Content Placeholder 2"/>
          <p:cNvSpPr>
            <a:spLocks noGrp="1"/>
          </p:cNvSpPr>
          <p:nvPr>
            <p:ph idx="1"/>
          </p:nvPr>
        </p:nvSpPr>
        <p:spPr>
          <a:xfrm>
            <a:off x="70992" y="1628800"/>
            <a:ext cx="9073008" cy="4344596"/>
          </a:xfrm>
        </p:spPr>
        <p:txBody>
          <a:bodyPr/>
          <a:lstStyle/>
          <a:p>
            <a:r>
              <a:rPr lang="en-JM" b="0" dirty="0" smtClean="0">
                <a:solidFill>
                  <a:srgbClr val="222222"/>
                </a:solidFill>
                <a:latin typeface="arial"/>
              </a:rPr>
              <a:t>.</a:t>
            </a:r>
            <a:r>
              <a:rPr lang="en-JM" dirty="0"/>
              <a:t> </a:t>
            </a:r>
            <a:r>
              <a:rPr lang="en-JM" sz="4000" dirty="0"/>
              <a:t>Characterization </a:t>
            </a:r>
            <a:r>
              <a:rPr lang="en-JM" sz="4000" dirty="0" smtClean="0"/>
              <a:t>is </a:t>
            </a:r>
            <a:r>
              <a:rPr lang="en-JM" sz="4000" dirty="0"/>
              <a:t>the process by which the writer </a:t>
            </a:r>
            <a:r>
              <a:rPr lang="en-JM" sz="4000" dirty="0" smtClean="0"/>
              <a:t>reveals </a:t>
            </a:r>
            <a:r>
              <a:rPr lang="en-JM" sz="4000" dirty="0"/>
              <a:t>the personality of a </a:t>
            </a:r>
            <a:r>
              <a:rPr lang="en-JM" sz="4000" dirty="0" smtClean="0"/>
              <a:t>character</a:t>
            </a:r>
            <a:r>
              <a:rPr lang="en-JM" sz="4000" dirty="0"/>
              <a:t>. Characterization is revealed </a:t>
            </a:r>
            <a:r>
              <a:rPr lang="en-JM" sz="4000" dirty="0" smtClean="0"/>
              <a:t>through </a:t>
            </a:r>
            <a:r>
              <a:rPr lang="en-JM" sz="4000" dirty="0"/>
              <a:t>direct characterization and indirect </a:t>
            </a:r>
            <a:r>
              <a:rPr lang="en-JM" sz="4000" dirty="0" smtClean="0"/>
              <a:t>characterization. </a:t>
            </a:r>
            <a:endParaRPr lang="en-JM" sz="1800" dirty="0"/>
          </a:p>
        </p:txBody>
      </p:sp>
    </p:spTree>
    <p:extLst>
      <p:ext uri="{BB962C8B-B14F-4D97-AF65-F5344CB8AC3E}">
        <p14:creationId xmlns:p14="http://schemas.microsoft.com/office/powerpoint/2010/main" val="5350892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JM" b="1" dirty="0">
                <a:solidFill>
                  <a:srgbClr val="464646"/>
                </a:solidFill>
                <a:latin typeface="inherit"/>
              </a:rPr>
              <a:t>Examples of Characterization</a:t>
            </a:r>
            <a:r>
              <a:rPr lang="en-JM" b="1" dirty="0">
                <a:solidFill>
                  <a:srgbClr val="464646"/>
                </a:solidFill>
                <a:latin typeface="arial"/>
              </a:rPr>
              <a:t/>
            </a:r>
            <a:br>
              <a:rPr lang="en-JM" b="1" dirty="0">
                <a:solidFill>
                  <a:srgbClr val="464646"/>
                </a:solidFill>
                <a:latin typeface="arial"/>
              </a:rPr>
            </a:br>
            <a:endParaRPr lang="en-JM" dirty="0"/>
          </a:p>
        </p:txBody>
      </p:sp>
      <p:sp>
        <p:nvSpPr>
          <p:cNvPr id="3" name="Content Placeholder 2"/>
          <p:cNvSpPr>
            <a:spLocks noGrp="1"/>
          </p:cNvSpPr>
          <p:nvPr>
            <p:ph idx="1"/>
          </p:nvPr>
        </p:nvSpPr>
        <p:spPr/>
        <p:txBody>
          <a:bodyPr>
            <a:normAutofit/>
          </a:bodyPr>
          <a:lstStyle/>
          <a:p>
            <a:r>
              <a:rPr lang="en-JM" sz="2000" dirty="0"/>
              <a:t>The way a character speaks can inform us of their background and personality, like how educated they are, or what they consider to be important. Even the way other characters speak to and about our characters is a form of characterization.</a:t>
            </a:r>
          </a:p>
          <a:p>
            <a:endParaRPr lang="en-JM" sz="2000" dirty="0"/>
          </a:p>
          <a:p>
            <a:r>
              <a:rPr lang="en-JM" sz="2000" dirty="0"/>
              <a:t>Example 1</a:t>
            </a:r>
          </a:p>
          <a:p>
            <a:r>
              <a:rPr lang="en-JM" sz="2000" dirty="0"/>
              <a:t>In the Harry Potter series, Dobby refers to Potter as “the noble Harry Potter,” or “good Harry Potter,” which shows us how the house elf adores the young wizard. It might also be a hint of how Dobby would show affection for other people he admires.</a:t>
            </a:r>
          </a:p>
        </p:txBody>
      </p:sp>
    </p:spTree>
    <p:extLst>
      <p:ext uri="{BB962C8B-B14F-4D97-AF65-F5344CB8AC3E}">
        <p14:creationId xmlns:p14="http://schemas.microsoft.com/office/powerpoint/2010/main" val="609073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JM" b="1" dirty="0">
                <a:solidFill>
                  <a:srgbClr val="464646"/>
                </a:solidFill>
                <a:latin typeface="inherit"/>
              </a:rPr>
              <a:t>Types of Characterization</a:t>
            </a:r>
            <a:r>
              <a:rPr lang="en-JM" b="1" dirty="0">
                <a:solidFill>
                  <a:srgbClr val="464646"/>
                </a:solidFill>
                <a:latin typeface="arial"/>
              </a:rPr>
              <a:t/>
            </a:r>
            <a:br>
              <a:rPr lang="en-JM" b="1" dirty="0">
                <a:solidFill>
                  <a:srgbClr val="464646"/>
                </a:solidFill>
                <a:latin typeface="arial"/>
              </a:rPr>
            </a:br>
            <a:endParaRPr lang="en-JM" dirty="0"/>
          </a:p>
        </p:txBody>
      </p:sp>
      <p:sp>
        <p:nvSpPr>
          <p:cNvPr id="3" name="Content Placeholder 2"/>
          <p:cNvSpPr>
            <a:spLocks noGrp="1"/>
          </p:cNvSpPr>
          <p:nvPr>
            <p:ph idx="1"/>
          </p:nvPr>
        </p:nvSpPr>
        <p:spPr>
          <a:xfrm>
            <a:off x="0" y="1100628"/>
            <a:ext cx="8964488" cy="3840540"/>
          </a:xfrm>
        </p:spPr>
        <p:txBody>
          <a:bodyPr>
            <a:normAutofit/>
          </a:bodyPr>
          <a:lstStyle/>
          <a:p>
            <a:pPr fontAlgn="base"/>
            <a:r>
              <a:rPr lang="en-JM" sz="1400" dirty="0" smtClean="0">
                <a:latin typeface="Bahnschrift" pitchFamily="34" charset="0"/>
              </a:rPr>
              <a:t>Direct </a:t>
            </a:r>
            <a:r>
              <a:rPr lang="en-JM" sz="1400" dirty="0">
                <a:latin typeface="Bahnschrift" pitchFamily="34" charset="0"/>
              </a:rPr>
              <a:t>Characterization tells the audience what the personality of the character is. </a:t>
            </a:r>
            <a:r>
              <a:rPr lang="en-JM" sz="1800" dirty="0">
                <a:latin typeface="Bahnschrift" pitchFamily="34" charset="0"/>
              </a:rPr>
              <a:t>Example: “The patient boy and quiet girl were both well mannered and did not disobey their mother.” Explanation: The author is directly telling the audience the personality of these two children. The boy is “patient” and the girl is “quiet.” </a:t>
            </a:r>
            <a:r>
              <a:rPr lang="en-JM" sz="1900" dirty="0"/>
              <a:t/>
            </a:r>
            <a:br>
              <a:rPr lang="en-JM" sz="1900" dirty="0"/>
            </a:br>
            <a:r>
              <a:rPr lang="en-JM" sz="1900" dirty="0"/>
              <a:t/>
            </a:r>
            <a:br>
              <a:rPr lang="en-JM" sz="1900" dirty="0"/>
            </a:br>
            <a:endParaRPr lang="en-JM" dirty="0"/>
          </a:p>
        </p:txBody>
      </p:sp>
      <p:pic>
        <p:nvPicPr>
          <p:cNvPr id="2051"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20301" t="32267" r="21725" b="38133"/>
          <a:stretch/>
        </p:blipFill>
        <p:spPr bwMode="auto">
          <a:xfrm>
            <a:off x="-1144" y="2780928"/>
            <a:ext cx="9145144"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10619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Types of characterization  </a:t>
            </a:r>
            <a:endParaRPr lang="en-JM" dirty="0"/>
          </a:p>
        </p:txBody>
      </p:sp>
      <p:sp>
        <p:nvSpPr>
          <p:cNvPr id="3" name="Content Placeholder 2"/>
          <p:cNvSpPr>
            <a:spLocks noGrp="1"/>
          </p:cNvSpPr>
          <p:nvPr>
            <p:ph idx="1"/>
          </p:nvPr>
        </p:nvSpPr>
        <p:spPr>
          <a:xfrm>
            <a:off x="539552" y="1100628"/>
            <a:ext cx="7804348" cy="3579849"/>
          </a:xfrm>
        </p:spPr>
        <p:txBody>
          <a:bodyPr/>
          <a:lstStyle/>
          <a:p>
            <a:endParaRPr lang="en-JM" dirty="0" smtClean="0">
              <a:hlinkClick r:id="rId2"/>
            </a:endParaRPr>
          </a:p>
          <a:p>
            <a:endParaRPr lang="en-JM" dirty="0">
              <a:hlinkClick r:id="rId2"/>
            </a:endParaRPr>
          </a:p>
          <a:p>
            <a:endParaRPr lang="en-JM" dirty="0" smtClean="0">
              <a:hlinkClick r:id="rId2"/>
            </a:endParaRPr>
          </a:p>
          <a:p>
            <a:endParaRPr lang="en-JM" dirty="0">
              <a:hlinkClick r:id="rId2"/>
            </a:endParaRPr>
          </a:p>
          <a:p>
            <a:endParaRPr lang="en-JM" dirty="0" smtClean="0">
              <a:hlinkClick r:id="rId2"/>
            </a:endParaRPr>
          </a:p>
          <a:p>
            <a:endParaRPr lang="en-JM" dirty="0">
              <a:hlinkClick r:id="rId2"/>
            </a:endParaRPr>
          </a:p>
          <a:p>
            <a:endParaRPr lang="en-JM" dirty="0" smtClean="0">
              <a:hlinkClick r:id="rId2"/>
            </a:endParaRPr>
          </a:p>
          <a:p>
            <a:r>
              <a:rPr lang="en-JM" dirty="0" smtClean="0">
                <a:hlinkClick r:id="rId2"/>
              </a:rPr>
              <a:t>https</a:t>
            </a:r>
            <a:r>
              <a:rPr lang="en-JM" dirty="0">
                <a:hlinkClick r:id="rId2"/>
              </a:rPr>
              <a:t>://www.youtube.com/watch?v=-</a:t>
            </a:r>
            <a:r>
              <a:rPr lang="en-JM" dirty="0" smtClean="0">
                <a:hlinkClick r:id="rId2"/>
              </a:rPr>
              <a:t>ZnD0AGqQ7I</a:t>
            </a:r>
            <a:endParaRPr lang="en-JM" dirty="0" smtClean="0"/>
          </a:p>
          <a:p>
            <a:endParaRPr lang="en-JM" dirty="0" smtClean="0"/>
          </a:p>
          <a:p>
            <a:endParaRPr lang="en-JM"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340768"/>
            <a:ext cx="6913563" cy="1268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50651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61</TotalTime>
  <Words>402</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Angles</vt:lpstr>
      <vt:lpstr>The Adventures of Big Rat </vt:lpstr>
      <vt:lpstr>Learning objectives: </vt:lpstr>
      <vt:lpstr>What is A theme? </vt:lpstr>
      <vt:lpstr>Examples of Themes</vt:lpstr>
      <vt:lpstr>Themes In the Adventures of Big Rat </vt:lpstr>
      <vt:lpstr>Defining Characterization </vt:lpstr>
      <vt:lpstr>Examples of Characterization </vt:lpstr>
      <vt:lpstr>Types of Characterization </vt:lpstr>
      <vt:lpstr>Types of characterization  </vt:lpstr>
      <vt:lpstr>Activity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Adventures of Big Rat</dc:title>
  <dc:creator>Domo</dc:creator>
  <cp:lastModifiedBy>Domo</cp:lastModifiedBy>
  <cp:revision>6</cp:revision>
  <dcterms:created xsi:type="dcterms:W3CDTF">2020-03-30T14:44:25Z</dcterms:created>
  <dcterms:modified xsi:type="dcterms:W3CDTF">2020-03-30T15:46:04Z</dcterms:modified>
</cp:coreProperties>
</file>