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4" r:id="rId9"/>
    <p:sldId id="266" r:id="rId10"/>
    <p:sldId id="26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50" autoAdjust="0"/>
  </p:normalViewPr>
  <p:slideViewPr>
    <p:cSldViewPr snapToGrid="0">
      <p:cViewPr varScale="1">
        <p:scale>
          <a:sx n="67" d="100"/>
          <a:sy n="67" d="100"/>
        </p:scale>
        <p:origin x="1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JM"/>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AD774B50-42AA-4B20-8C2A-F89DA122D102}"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3257316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AD774B50-42AA-4B20-8C2A-F89DA122D102}"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21351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AD774B50-42AA-4B20-8C2A-F89DA122D102}"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84293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AD774B50-42AA-4B20-8C2A-F89DA122D102}"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56054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JM"/>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74B50-42AA-4B20-8C2A-F89DA122D102}"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127685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AD774B50-42AA-4B20-8C2A-F89DA122D102}" type="datetimeFigureOut">
              <a:rPr lang="en-JM" smtClean="0"/>
              <a:t>30/3/2020</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270660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JM"/>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AD774B50-42AA-4B20-8C2A-F89DA122D102}" type="datetimeFigureOut">
              <a:rPr lang="en-JM" smtClean="0"/>
              <a:t>30/3/2020</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344031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AD774B50-42AA-4B20-8C2A-F89DA122D102}" type="datetimeFigureOut">
              <a:rPr lang="en-JM" smtClean="0"/>
              <a:t>30/3/2020</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332433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74B50-42AA-4B20-8C2A-F89DA122D102}" type="datetimeFigureOut">
              <a:rPr lang="en-JM" smtClean="0"/>
              <a:t>30/3/2020</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344862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74B50-42AA-4B20-8C2A-F89DA122D102}" type="datetimeFigureOut">
              <a:rPr lang="en-JM" smtClean="0"/>
              <a:t>30/3/2020</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93116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74B50-42AA-4B20-8C2A-F89DA122D102}" type="datetimeFigureOut">
              <a:rPr lang="en-JM" smtClean="0"/>
              <a:t>30/3/2020</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895AAA5E-04D6-4948-981C-B42C195C1C2F}" type="slidenum">
              <a:rPr lang="en-JM" smtClean="0"/>
              <a:t>‹#›</a:t>
            </a:fld>
            <a:endParaRPr lang="en-JM"/>
          </a:p>
        </p:txBody>
      </p:sp>
    </p:spTree>
    <p:extLst>
      <p:ext uri="{BB962C8B-B14F-4D97-AF65-F5344CB8AC3E}">
        <p14:creationId xmlns:p14="http://schemas.microsoft.com/office/powerpoint/2010/main" val="340974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74B50-42AA-4B20-8C2A-F89DA122D102}" type="datetimeFigureOut">
              <a:rPr lang="en-JM" smtClean="0"/>
              <a:t>30/3/2020</a:t>
            </a:fld>
            <a:endParaRPr lang="en-JM"/>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AAA5E-04D6-4948-981C-B42C195C1C2F}" type="slidenum">
              <a:rPr lang="en-JM" smtClean="0"/>
              <a:t>‹#›</a:t>
            </a:fld>
            <a:endParaRPr lang="en-JM"/>
          </a:p>
        </p:txBody>
      </p:sp>
    </p:spTree>
    <p:extLst>
      <p:ext uri="{BB962C8B-B14F-4D97-AF65-F5344CB8AC3E}">
        <p14:creationId xmlns:p14="http://schemas.microsoft.com/office/powerpoint/2010/main" val="1568273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xhUQIgVKc8"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37161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23494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81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TextBox 2"/>
          <p:cNvSpPr txBox="1"/>
          <p:nvPr/>
        </p:nvSpPr>
        <p:spPr>
          <a:xfrm>
            <a:off x="381000" y="2971800"/>
            <a:ext cx="11430000" cy="3323987"/>
          </a:xfrm>
          <a:prstGeom prst="rect">
            <a:avLst/>
          </a:prstGeom>
          <a:noFill/>
        </p:spPr>
        <p:txBody>
          <a:bodyPr wrap="square" rtlCol="0">
            <a:spAutoFit/>
          </a:bodyPr>
          <a:lstStyle/>
          <a:p>
            <a:pPr>
              <a:lnSpc>
                <a:spcPct val="150000"/>
              </a:lnSpc>
            </a:pPr>
            <a:r>
              <a:rPr lang="en-JM" sz="2000" dirty="0">
                <a:latin typeface="Comic Sans MS" panose="030F0702030302020204" pitchFamily="66" charset="0"/>
              </a:rPr>
              <a:t>By the end of the lesson students should be able to:</a:t>
            </a:r>
          </a:p>
          <a:p>
            <a:pPr marL="285750" lvl="0" indent="-285750">
              <a:lnSpc>
                <a:spcPct val="150000"/>
              </a:lnSpc>
              <a:buFont typeface="Arial" panose="020B0604020202020204" pitchFamily="34" charset="0"/>
              <a:buChar char="•"/>
            </a:pPr>
            <a:r>
              <a:rPr lang="en-JM" sz="2000" dirty="0">
                <a:latin typeface="Comic Sans MS" panose="030F0702030302020204" pitchFamily="66" charset="0"/>
              </a:rPr>
              <a:t>identify quotation marks and state their uses giving examples.</a:t>
            </a:r>
          </a:p>
          <a:p>
            <a:pPr marL="285750" lvl="0" indent="-285750">
              <a:lnSpc>
                <a:spcPct val="150000"/>
              </a:lnSpc>
              <a:buFont typeface="Arial" panose="020B0604020202020204" pitchFamily="34" charset="0"/>
              <a:buChar char="•"/>
            </a:pPr>
            <a:r>
              <a:rPr lang="en-JM" sz="2000" dirty="0">
                <a:latin typeface="Comic Sans MS" panose="030F0702030302020204" pitchFamily="66" charset="0"/>
              </a:rPr>
              <a:t>explain what is meant by direct speech.</a:t>
            </a:r>
          </a:p>
          <a:p>
            <a:pPr marL="285750" lvl="0" indent="-285750">
              <a:lnSpc>
                <a:spcPct val="150000"/>
              </a:lnSpc>
              <a:buFont typeface="Arial" panose="020B0604020202020204" pitchFamily="34" charset="0"/>
              <a:buChar char="•"/>
            </a:pPr>
            <a:r>
              <a:rPr lang="en-JM" sz="2000" dirty="0">
                <a:latin typeface="Comic Sans MS" panose="030F0702030302020204" pitchFamily="66" charset="0"/>
              </a:rPr>
              <a:t>read and discuss the information about quotation </a:t>
            </a:r>
            <a:r>
              <a:rPr lang="en-JM" sz="2000" dirty="0" smtClean="0">
                <a:latin typeface="Comic Sans MS" panose="030F0702030302020204" pitchFamily="66" charset="0"/>
              </a:rPr>
              <a:t>marks</a:t>
            </a:r>
            <a:endParaRPr lang="en-JM" sz="2000" dirty="0">
              <a:latin typeface="Comic Sans MS" panose="030F0702030302020204" pitchFamily="66" charset="0"/>
            </a:endParaRPr>
          </a:p>
          <a:p>
            <a:pPr marL="285750" lvl="0" indent="-285750">
              <a:lnSpc>
                <a:spcPct val="150000"/>
              </a:lnSpc>
              <a:buFont typeface="Arial" panose="020B0604020202020204" pitchFamily="34" charset="0"/>
              <a:buChar char="•"/>
            </a:pPr>
            <a:r>
              <a:rPr lang="en-JM" sz="2000" dirty="0">
                <a:latin typeface="Comic Sans MS" panose="030F0702030302020204" pitchFamily="66" charset="0"/>
              </a:rPr>
              <a:t>use quotation marks correctly to set off direct speech statements </a:t>
            </a:r>
            <a:endParaRPr lang="en-JM" sz="2000" dirty="0" smtClean="0">
              <a:latin typeface="Comic Sans MS" panose="030F0702030302020204" pitchFamily="66" charset="0"/>
            </a:endParaRPr>
          </a:p>
          <a:p>
            <a:pPr marL="285750" lvl="0" indent="-285750">
              <a:lnSpc>
                <a:spcPct val="150000"/>
              </a:lnSpc>
              <a:buFont typeface="Arial" panose="020B0604020202020204" pitchFamily="34" charset="0"/>
              <a:buChar char="•"/>
            </a:pPr>
            <a:r>
              <a:rPr lang="en-JM" sz="2000" dirty="0" smtClean="0">
                <a:latin typeface="Comic Sans MS" panose="030F0702030302020204" pitchFamily="66" charset="0"/>
              </a:rPr>
              <a:t>place </a:t>
            </a:r>
            <a:r>
              <a:rPr lang="en-JM" sz="2000" dirty="0">
                <a:latin typeface="Comic Sans MS" panose="030F0702030302020204" pitchFamily="66" charset="0"/>
              </a:rPr>
              <a:t>inverted commas and other punctuation marks to complete direct quotations from practice </a:t>
            </a:r>
            <a:r>
              <a:rPr lang="en-JM" sz="2000" dirty="0" smtClean="0">
                <a:latin typeface="Comic Sans MS" panose="030F0702030302020204" pitchFamily="66" charset="0"/>
              </a:rPr>
              <a:t>exercise worksheet</a:t>
            </a:r>
            <a:endParaRPr lang="en-JM" sz="2000" dirty="0">
              <a:latin typeface="Comic Sans MS" panose="030F0702030302020204" pitchFamily="66" charset="0"/>
            </a:endParaRPr>
          </a:p>
        </p:txBody>
      </p:sp>
    </p:spTree>
    <p:extLst>
      <p:ext uri="{BB962C8B-B14F-4D97-AF65-F5344CB8AC3E}">
        <p14:creationId xmlns:p14="http://schemas.microsoft.com/office/powerpoint/2010/main" val="287732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2423" t="26042" r="12578" b="28124"/>
          <a:stretch/>
        </p:blipFill>
        <p:spPr>
          <a:xfrm>
            <a:off x="0" y="0"/>
            <a:ext cx="12208800" cy="6858000"/>
          </a:xfrm>
          <a:prstGeom prst="rect">
            <a:avLst/>
          </a:prstGeom>
        </p:spPr>
      </p:pic>
      <p:sp>
        <p:nvSpPr>
          <p:cNvPr id="2" name="Rectangle 1"/>
          <p:cNvSpPr/>
          <p:nvPr/>
        </p:nvSpPr>
        <p:spPr>
          <a:xfrm>
            <a:off x="0" y="4343824"/>
            <a:ext cx="12208800" cy="2031325"/>
          </a:xfrm>
          <a:prstGeom prst="rect">
            <a:avLst/>
          </a:prstGeom>
        </p:spPr>
        <p:txBody>
          <a:bodyPr wrap="square">
            <a:spAutoFit/>
          </a:bodyPr>
          <a:lstStyle/>
          <a:p>
            <a:pPr lvl="0">
              <a:lnSpc>
                <a:spcPct val="150000"/>
              </a:lnSpc>
              <a:spcAft>
                <a:spcPts val="0"/>
              </a:spcAft>
            </a:pP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This video will provide you with a definition for direct speech and rules for writing direct speech. See video  </a:t>
            </a:r>
            <a:r>
              <a:rPr lang="en-JM" sz="2800" dirty="0" smtClean="0">
                <a:hlinkClick r:id="rId3"/>
              </a:rPr>
              <a:t>https://www.youtube.com/watch?v=OxhUQIgVKc8</a:t>
            </a:r>
            <a:r>
              <a:rPr lang="en-JM" sz="2800" dirty="0" smtClean="0"/>
              <a:t> </a:t>
            </a:r>
            <a:endParaRPr lang="en-JM"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698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56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colorTemperature colorTemp="6316"/>
                    </a14:imgEffect>
                    <a14:imgEffect>
                      <a14:saturation sat="121000"/>
                    </a14:imgEffect>
                  </a14:imgLayer>
                </a14:imgProps>
              </a:ext>
            </a:extLst>
          </a:blip>
          <a:stretch>
            <a:fillRect/>
          </a:stretch>
        </p:blipFill>
        <p:spPr>
          <a:xfrm>
            <a:off x="1" y="17834"/>
            <a:ext cx="12191999" cy="6840166"/>
          </a:xfrm>
          <a:prstGeom prst="rect">
            <a:avLst/>
          </a:prstGeom>
        </p:spPr>
      </p:pic>
      <p:sp>
        <p:nvSpPr>
          <p:cNvPr id="2" name="Rectangle 1"/>
          <p:cNvSpPr/>
          <p:nvPr/>
        </p:nvSpPr>
        <p:spPr>
          <a:xfrm>
            <a:off x="1428749" y="485776"/>
            <a:ext cx="9001126" cy="5037276"/>
          </a:xfrm>
          <a:prstGeom prst="rect">
            <a:avLst/>
          </a:prstGeom>
        </p:spPr>
        <p:txBody>
          <a:bodyPr wrap="square">
            <a:spAutoFit/>
          </a:bodyPr>
          <a:lstStyle/>
          <a:p>
            <a:pPr marL="285750" indent="-285750">
              <a:spcAft>
                <a:spcPts val="0"/>
              </a:spcAft>
              <a:buFont typeface="Wingdings" panose="05000000000000000000" pitchFamily="2" charset="2"/>
              <a:buChar char="Ø"/>
            </a:pPr>
            <a:r>
              <a:rPr lang="en-US" sz="2400" b="1" dirty="0" smtClean="0">
                <a:effectLst/>
                <a:latin typeface="Comic Sans MS" panose="030F0702030302020204" pitchFamily="66" charset="0"/>
                <a:ea typeface="Calibri" panose="020F0502020204030204" pitchFamily="34" charset="0"/>
                <a:cs typeface="Times New Roman" panose="02020603050405020304" pitchFamily="18" charset="0"/>
              </a:rPr>
              <a:t>Direct speech</a:t>
            </a: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 is an exact version of the words that were spoken or saying exactly what someone has said. In order to depict the exact words of the speaker, we use quotation marks and other punctuation marks to make the expression complete. Quotation marks are also known as inverted commas (“…”). An example of a direct quotation is:</a:t>
            </a:r>
          </a:p>
          <a:p>
            <a:pPr marL="285750" indent="-285750">
              <a:spcAft>
                <a:spcPts val="0"/>
              </a:spcAft>
              <a:buFont typeface="Wingdings" panose="05000000000000000000" pitchFamily="2" charset="2"/>
              <a:buChar char="Ø"/>
            </a:pPr>
            <a:endParaRPr lang="en-JM" sz="20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marL="914400" indent="457200">
              <a:spcAft>
                <a:spcPts val="800"/>
              </a:spcAft>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a:t>
            </a:r>
            <a:r>
              <a:rPr lang="en-US" sz="2400" i="1" dirty="0" smtClean="0">
                <a:effectLst/>
                <a:latin typeface="Comic Sans MS" panose="030F0702030302020204" pitchFamily="66" charset="0"/>
                <a:ea typeface="Calibri" panose="020F0502020204030204" pitchFamily="34" charset="0"/>
                <a:cs typeface="Times New Roman" panose="02020603050405020304" pitchFamily="18" charset="0"/>
              </a:rPr>
              <a:t>Where are you going, Sarah?</a:t>
            </a: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 the man asked.</a:t>
            </a:r>
          </a:p>
          <a:p>
            <a:pPr marL="914400" indent="457200">
              <a:spcAft>
                <a:spcPts val="800"/>
              </a:spcAft>
            </a:pPr>
            <a:endParaRPr lang="en-US" sz="2400" dirty="0" smtClean="0">
              <a:effectLst/>
              <a:latin typeface="Comic Sans MS" panose="030F0702030302020204" pitchFamily="66" charset="0"/>
              <a:ea typeface="Calibri" panose="020F0502020204030204" pitchFamily="34" charset="0"/>
            </a:endParaRPr>
          </a:p>
          <a:p>
            <a:pPr marL="285750" indent="-285750">
              <a:buFont typeface="Wingdings" panose="05000000000000000000" pitchFamily="2" charset="2"/>
              <a:buChar char="Ø"/>
            </a:pPr>
            <a:r>
              <a:rPr lang="en-US" sz="2400" dirty="0" smtClean="0">
                <a:effectLst/>
                <a:latin typeface="Comic Sans MS" panose="030F0702030302020204" pitchFamily="66" charset="0"/>
                <a:ea typeface="Calibri" panose="020F0502020204030204" pitchFamily="34" charset="0"/>
              </a:rPr>
              <a:t>Please take note of where each punctuation mark is placed. The words of the man are set off by quotation marks, a comma is placed before the name of the addressee, and the question mark is enclosed in the inverted commas. </a:t>
            </a:r>
            <a:endParaRPr lang="en-JM" sz="2400" dirty="0">
              <a:latin typeface="Comic Sans MS" panose="030F0702030302020204" pitchFamily="66" charset="0"/>
            </a:endParaRPr>
          </a:p>
        </p:txBody>
      </p:sp>
    </p:spTree>
    <p:extLst>
      <p:ext uri="{BB962C8B-B14F-4D97-AF65-F5344CB8AC3E}">
        <p14:creationId xmlns:p14="http://schemas.microsoft.com/office/powerpoint/2010/main" val="309527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Rectangle 2"/>
          <p:cNvSpPr/>
          <p:nvPr/>
        </p:nvSpPr>
        <p:spPr>
          <a:xfrm>
            <a:off x="1571625" y="414338"/>
            <a:ext cx="8801100" cy="4647426"/>
          </a:xfrm>
          <a:prstGeom prst="rect">
            <a:avLst/>
          </a:prstGeom>
        </p:spPr>
        <p:txBody>
          <a:bodyPr wrap="square">
            <a:spAutoFit/>
          </a:bodyPr>
          <a:lstStyle/>
          <a:p>
            <a:r>
              <a:rPr lang="en-US" sz="2800" b="1" dirty="0" smtClean="0">
                <a:latin typeface="Comic Sans MS" panose="030F0702030302020204" pitchFamily="66" charset="0"/>
              </a:rPr>
              <a:t>Other Examples:</a:t>
            </a:r>
          </a:p>
          <a:p>
            <a:endParaRPr lang="en-US" sz="2800" dirty="0" smtClean="0">
              <a:latin typeface="Comic Sans MS" panose="030F0702030302020204" pitchFamily="66" charset="0"/>
            </a:endParaRPr>
          </a:p>
          <a:p>
            <a:pPr marL="342900" indent="-342900">
              <a:buAutoNum type="alphaLcParenR"/>
            </a:pPr>
            <a:r>
              <a:rPr lang="en-US" sz="2400" dirty="0" smtClean="0">
                <a:latin typeface="Comic Sans MS" panose="030F0702030302020204" pitchFamily="66" charset="0"/>
              </a:rPr>
              <a:t>She said, "My Dad bought me bicycle for my birthday.“</a:t>
            </a:r>
          </a:p>
          <a:p>
            <a:endParaRPr lang="en-US" sz="2400" dirty="0" smtClean="0">
              <a:latin typeface="Comic Sans MS" panose="030F0702030302020204" pitchFamily="66" charset="0"/>
            </a:endParaRPr>
          </a:p>
          <a:p>
            <a:r>
              <a:rPr lang="en-US" sz="2400" dirty="0" smtClean="0">
                <a:latin typeface="Comic Sans MS" panose="030F0702030302020204" pitchFamily="66" charset="0"/>
              </a:rPr>
              <a:t>b)	Stan crawled out of bed, “Oh gosh,” yawning loudly, “I’m still tired.”</a:t>
            </a:r>
          </a:p>
          <a:p>
            <a:pPr marL="285750" indent="-285750">
              <a:buFontTx/>
              <a:buChar char="-"/>
            </a:pPr>
            <a:r>
              <a:rPr lang="en-US" sz="2400" dirty="0" smtClean="0">
                <a:latin typeface="Comic Sans MS" panose="030F0702030302020204" pitchFamily="66" charset="0"/>
              </a:rPr>
              <a:t>If there is a pause in the person’s speech, place a comma after the interruption then use quotation marks to enclose the rest of speech.</a:t>
            </a:r>
          </a:p>
          <a:p>
            <a:endParaRPr lang="en-US" sz="2400" dirty="0" smtClean="0">
              <a:latin typeface="Comic Sans MS" panose="030F0702030302020204" pitchFamily="66" charset="0"/>
            </a:endParaRPr>
          </a:p>
          <a:p>
            <a:r>
              <a:rPr lang="en-US" sz="2400" dirty="0" smtClean="0">
                <a:latin typeface="Comic Sans MS" panose="030F0702030302020204" pitchFamily="66" charset="0"/>
              </a:rPr>
              <a:t>c)	“I will attend cheerleading practice tomorrow,” said Tianna.</a:t>
            </a:r>
            <a:endParaRPr lang="en-US" sz="2400" dirty="0">
              <a:latin typeface="Comic Sans MS" panose="030F0702030302020204" pitchFamily="66" charset="0"/>
            </a:endParaRPr>
          </a:p>
        </p:txBody>
      </p:sp>
    </p:spTree>
    <p:extLst>
      <p:ext uri="{BB962C8B-B14F-4D97-AF65-F5344CB8AC3E}">
        <p14:creationId xmlns:p14="http://schemas.microsoft.com/office/powerpoint/2010/main" val="369708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Rectangle 2"/>
          <p:cNvSpPr/>
          <p:nvPr/>
        </p:nvSpPr>
        <p:spPr>
          <a:xfrm>
            <a:off x="1485900" y="1185864"/>
            <a:ext cx="8915400" cy="3477875"/>
          </a:xfrm>
          <a:prstGeom prst="rect">
            <a:avLst/>
          </a:prstGeom>
        </p:spPr>
        <p:txBody>
          <a:bodyPr wrap="square">
            <a:spAutoFit/>
          </a:bodyPr>
          <a:lstStyle/>
          <a:p>
            <a:r>
              <a:rPr lang="en-US" sz="4000" dirty="0" smtClean="0">
                <a:latin typeface="Comic Sans MS" panose="030F0702030302020204" pitchFamily="66" charset="0"/>
              </a:rPr>
              <a:t>Quotation Marks</a:t>
            </a:r>
          </a:p>
          <a:p>
            <a:endParaRPr lang="en-US" sz="4000" dirty="0" smtClean="0">
              <a:latin typeface="Comic Sans MS" panose="030F0702030302020204" pitchFamily="66" charset="0"/>
            </a:endParaRPr>
          </a:p>
          <a:p>
            <a:pPr marL="457200" indent="-457200">
              <a:buFont typeface="Wingdings" panose="05000000000000000000" pitchFamily="2" charset="2"/>
              <a:buChar char="Ø"/>
            </a:pPr>
            <a:r>
              <a:rPr lang="en-US" sz="2800" dirty="0" smtClean="0">
                <a:latin typeface="Comic Sans MS" panose="030F0702030302020204" pitchFamily="66" charset="0"/>
              </a:rPr>
              <a:t>Quotation marks are marks of punctuation that set off a speaker’s or writer’s words, indicate the titles of short works, or set off special words or phrases such as nicknames, slang expressions or terms used in an ironic sense.</a:t>
            </a:r>
            <a:endParaRPr lang="en-US" sz="2800" dirty="0">
              <a:latin typeface="Comic Sans MS" panose="030F0702030302020204" pitchFamily="66" charset="0"/>
            </a:endParaRPr>
          </a:p>
        </p:txBody>
      </p:sp>
    </p:spTree>
    <p:extLst>
      <p:ext uri="{BB962C8B-B14F-4D97-AF65-F5344CB8AC3E}">
        <p14:creationId xmlns:p14="http://schemas.microsoft.com/office/powerpoint/2010/main" val="3941382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Rectangle 2"/>
          <p:cNvSpPr/>
          <p:nvPr/>
        </p:nvSpPr>
        <p:spPr>
          <a:xfrm>
            <a:off x="1500187" y="971550"/>
            <a:ext cx="8815387" cy="5078313"/>
          </a:xfrm>
          <a:prstGeom prst="rect">
            <a:avLst/>
          </a:prstGeom>
        </p:spPr>
        <p:txBody>
          <a:bodyPr wrap="square">
            <a:spAutoFit/>
          </a:bodyPr>
          <a:lstStyle/>
          <a:p>
            <a:r>
              <a:rPr lang="en-US" sz="3600" b="1" dirty="0" smtClean="0">
                <a:latin typeface="Comic Sans MS" panose="030F0702030302020204" pitchFamily="66" charset="0"/>
              </a:rPr>
              <a:t>Examples – Uses of Quotation Marks</a:t>
            </a:r>
          </a:p>
          <a:p>
            <a:endParaRPr lang="en-US" sz="3600" dirty="0" smtClean="0">
              <a:latin typeface="Comic Sans MS" panose="030F0702030302020204" pitchFamily="66" charset="0"/>
            </a:endParaRPr>
          </a:p>
          <a:p>
            <a:pPr marL="457200" indent="-457200">
              <a:lnSpc>
                <a:spcPct val="150000"/>
              </a:lnSpc>
              <a:buFont typeface="Wingdings" panose="05000000000000000000" pitchFamily="2" charset="2"/>
              <a:buChar char="Ø"/>
            </a:pPr>
            <a:r>
              <a:rPr lang="en-US" sz="2800" dirty="0" smtClean="0">
                <a:latin typeface="Comic Sans MS" panose="030F0702030302020204" pitchFamily="66" charset="0"/>
              </a:rPr>
              <a:t>Short story: “Jack and the Beanstalk”</a:t>
            </a:r>
          </a:p>
          <a:p>
            <a:pPr marL="457200" indent="-457200">
              <a:lnSpc>
                <a:spcPct val="150000"/>
              </a:lnSpc>
              <a:buFont typeface="Wingdings" panose="05000000000000000000" pitchFamily="2" charset="2"/>
              <a:buChar char="Ø"/>
            </a:pPr>
            <a:r>
              <a:rPr lang="en-US" sz="2800" dirty="0" smtClean="0">
                <a:latin typeface="Comic Sans MS" panose="030F0702030302020204" pitchFamily="66" charset="0"/>
              </a:rPr>
              <a:t>Short play: “Saving Alligator High”</a:t>
            </a:r>
          </a:p>
          <a:p>
            <a:pPr marL="457200" indent="-457200">
              <a:lnSpc>
                <a:spcPct val="150000"/>
              </a:lnSpc>
              <a:buFont typeface="Wingdings" panose="05000000000000000000" pitchFamily="2" charset="2"/>
              <a:buChar char="Ø"/>
            </a:pPr>
            <a:r>
              <a:rPr lang="en-US" sz="2800" dirty="0" smtClean="0">
                <a:latin typeface="Comic Sans MS" panose="030F0702030302020204" pitchFamily="66" charset="0"/>
              </a:rPr>
              <a:t>Poems: “An African Thunderstorm”</a:t>
            </a:r>
          </a:p>
          <a:p>
            <a:pPr marL="457200" indent="-457200">
              <a:lnSpc>
                <a:spcPct val="150000"/>
              </a:lnSpc>
              <a:buFont typeface="Wingdings" panose="05000000000000000000" pitchFamily="2" charset="2"/>
              <a:buChar char="Ø"/>
            </a:pPr>
            <a:r>
              <a:rPr lang="en-US" sz="2800" dirty="0" smtClean="0">
                <a:latin typeface="Comic Sans MS" panose="030F0702030302020204" pitchFamily="66" charset="0"/>
              </a:rPr>
              <a:t>Chapter of a book: “The Questions”</a:t>
            </a:r>
          </a:p>
          <a:p>
            <a:pPr marL="457200" indent="-457200">
              <a:lnSpc>
                <a:spcPct val="150000"/>
              </a:lnSpc>
              <a:buFont typeface="Wingdings" panose="05000000000000000000" pitchFamily="2" charset="2"/>
              <a:buChar char="Ø"/>
            </a:pPr>
            <a:r>
              <a:rPr lang="en-US" sz="2800" dirty="0" smtClean="0">
                <a:latin typeface="Comic Sans MS" panose="030F0702030302020204" pitchFamily="66" charset="0"/>
              </a:rPr>
              <a:t>Song: “Heal the World”</a:t>
            </a:r>
          </a:p>
          <a:p>
            <a:pPr marL="457200" indent="-457200">
              <a:lnSpc>
                <a:spcPct val="150000"/>
              </a:lnSpc>
              <a:buFont typeface="Wingdings" panose="05000000000000000000" pitchFamily="2" charset="2"/>
              <a:buChar char="Ø"/>
            </a:pPr>
            <a:r>
              <a:rPr lang="en-US" sz="2800" dirty="0" smtClean="0">
                <a:latin typeface="Comic Sans MS" panose="030F0702030302020204" pitchFamily="66" charset="0"/>
              </a:rPr>
              <a:t>Essay: “The Effects of Global Warming”</a:t>
            </a:r>
            <a:endParaRPr lang="en-US" sz="2800" dirty="0">
              <a:latin typeface="Comic Sans MS" panose="030F0702030302020204" pitchFamily="66" charset="0"/>
            </a:endParaRPr>
          </a:p>
        </p:txBody>
      </p:sp>
    </p:spTree>
    <p:extLst>
      <p:ext uri="{BB962C8B-B14F-4D97-AF65-F5344CB8AC3E}">
        <p14:creationId xmlns:p14="http://schemas.microsoft.com/office/powerpoint/2010/main" val="2281637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Rectangle 2"/>
          <p:cNvSpPr/>
          <p:nvPr/>
        </p:nvSpPr>
        <p:spPr>
          <a:xfrm>
            <a:off x="1485899" y="334952"/>
            <a:ext cx="9001125" cy="6401753"/>
          </a:xfrm>
          <a:prstGeom prst="rect">
            <a:avLst/>
          </a:prstGeom>
        </p:spPr>
        <p:txBody>
          <a:bodyPr wrap="square">
            <a:spAutoFit/>
          </a:bodyPr>
          <a:lstStyle/>
          <a:p>
            <a:r>
              <a:rPr lang="en-US" sz="2800" b="1" dirty="0" smtClean="0">
                <a:latin typeface="Comic Sans MS" panose="030F0702030302020204" pitchFamily="66" charset="0"/>
              </a:rPr>
              <a:t>Examples of how to Punctuate Direct Speech</a:t>
            </a:r>
          </a:p>
          <a:p>
            <a:endParaRPr lang="en-US" sz="2800" b="1" dirty="0" smtClean="0">
              <a:latin typeface="Comic Sans MS" panose="030F0702030302020204" pitchFamily="66" charset="0"/>
            </a:endParaRPr>
          </a:p>
          <a:p>
            <a:pPr marL="514350" indent="-514350">
              <a:buAutoNum type="alphaLcParenR"/>
            </a:pPr>
            <a:r>
              <a:rPr lang="en-US" sz="2400" dirty="0" smtClean="0">
                <a:latin typeface="Comic Sans MS" panose="030F0702030302020204" pitchFamily="66" charset="0"/>
              </a:rPr>
              <a:t>“I’ve decided to be a standup comic,” my brother announced.</a:t>
            </a:r>
          </a:p>
          <a:p>
            <a:pPr marL="514350" indent="-514350">
              <a:buAutoNum type="alphaLcParenR"/>
            </a:pPr>
            <a:endParaRPr lang="en-US" sz="2400" dirty="0" smtClean="0">
              <a:latin typeface="Comic Sans MS" panose="030F0702030302020204" pitchFamily="66" charset="0"/>
            </a:endParaRPr>
          </a:p>
          <a:p>
            <a:pPr marL="514350" indent="-514350">
              <a:buAutoNum type="alphaLcParenR" startAt="2"/>
            </a:pPr>
            <a:r>
              <a:rPr lang="en-US" sz="2400" dirty="0" smtClean="0">
                <a:latin typeface="Comic Sans MS" panose="030F0702030302020204" pitchFamily="66" charset="0"/>
              </a:rPr>
              <a:t>“Wouldn’t you say I could make anybody laugh?” he asked confidently.</a:t>
            </a:r>
          </a:p>
          <a:p>
            <a:pPr marL="514350" indent="-514350">
              <a:buAutoNum type="alphaLcParenR" startAt="2"/>
            </a:pPr>
            <a:endParaRPr lang="en-US" sz="2400" dirty="0" smtClean="0">
              <a:latin typeface="Comic Sans MS" panose="030F0702030302020204" pitchFamily="66" charset="0"/>
            </a:endParaRPr>
          </a:p>
          <a:p>
            <a:pPr marL="514350" indent="-514350">
              <a:buAutoNum type="alphaLcParenR" startAt="3"/>
            </a:pPr>
            <a:r>
              <a:rPr lang="en-US" sz="2400" dirty="0" smtClean="0">
                <a:latin typeface="Comic Sans MS" panose="030F0702030302020204" pitchFamily="66" charset="0"/>
              </a:rPr>
              <a:t>“It can’t be too difficult,” he added melancholy, “to make up jokes.”</a:t>
            </a:r>
          </a:p>
          <a:p>
            <a:pPr marL="514350" indent="-514350">
              <a:buAutoNum type="alphaLcParenR" startAt="3"/>
            </a:pPr>
            <a:endParaRPr lang="en-US" sz="2400" dirty="0" smtClean="0">
              <a:latin typeface="Comic Sans MS" panose="030F0702030302020204" pitchFamily="66" charset="0"/>
            </a:endParaRPr>
          </a:p>
          <a:p>
            <a:pPr marL="514350" indent="-514350">
              <a:buAutoNum type="alphaLcParenR" startAt="4"/>
            </a:pPr>
            <a:r>
              <a:rPr lang="en-US" sz="2400" dirty="0" smtClean="0">
                <a:latin typeface="Comic Sans MS" panose="030F0702030302020204" pitchFamily="66" charset="0"/>
              </a:rPr>
              <a:t>Jane shouted at the top of her voice, “Run for your life, a tiger is after us!”</a:t>
            </a:r>
          </a:p>
          <a:p>
            <a:pPr marL="514350" indent="-514350">
              <a:buAutoNum type="alphaLcParenR" startAt="4"/>
            </a:pPr>
            <a:endParaRPr lang="en-US" sz="2400" dirty="0" smtClean="0">
              <a:latin typeface="Comic Sans MS" panose="030F0702030302020204" pitchFamily="66" charset="0"/>
            </a:endParaRPr>
          </a:p>
          <a:p>
            <a:r>
              <a:rPr lang="en-US" sz="2400" dirty="0" smtClean="0">
                <a:latin typeface="Comic Sans MS" panose="030F0702030302020204" pitchFamily="66" charset="0"/>
              </a:rPr>
              <a:t>e)	“You are the owner of the big store in town, aren’t you?” stated Bill.</a:t>
            </a:r>
          </a:p>
          <a:p>
            <a:endParaRPr lang="en-US" dirty="0"/>
          </a:p>
        </p:txBody>
      </p:sp>
    </p:spTree>
    <p:extLst>
      <p:ext uri="{BB962C8B-B14F-4D97-AF65-F5344CB8AC3E}">
        <p14:creationId xmlns:p14="http://schemas.microsoft.com/office/powerpoint/2010/main" val="427114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80596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280</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9</cp:revision>
  <dcterms:created xsi:type="dcterms:W3CDTF">2020-03-30T17:21:56Z</dcterms:created>
  <dcterms:modified xsi:type="dcterms:W3CDTF">2020-03-30T19:30:46Z</dcterms:modified>
</cp:coreProperties>
</file>